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What's New in Vault 2026</a:t>
            </a:r>
          </a:p>
        </p:txBody>
      </p:sp>
      <p:sp>
        <p:nvSpPr>
          <p:cNvPr id="3" name="Content Placeholder 2"/>
          <p:cNvSpPr>
            <a:spLocks noGrp="1"/>
          </p:cNvSpPr>
          <p:nvPr>
            <p:ph idx="1"/>
          </p:nvPr>
        </p:nvSpPr>
        <p:spPr/>
        <p:txBody>
          <a:bodyPr/>
          <a:lstStyle/>
          <a:p>
            <a:r>
              <a:t>What's New in Vault 2026</a:t>
            </a:r>
          </a:p>
          <a:p>
            <a:r>
              <a:t>This release of Vault delivers enhancements requested by you and the Vault user community, enabling you to accelerate overall design creation and data management experience significantly.</a:t>
            </a:r>
          </a:p>
          <a:p>
            <a:r>
              <a:t>Learn about new features in this release of Vault. For technical details, see the</a:t>
            </a:r>
          </a:p>
          <a:p>
            <a:r>
              <a:t>release notes.</a:t>
            </a:r>
          </a:p>
          <a:p/>
          <a:p>
            <a:r>
              <a:t>2026.1 Update Highlights</a:t>
            </a:r>
          </a:p>
          <a:p>
            <a:r>
              <a:t>Workflow Enhancements</a:t>
            </a:r>
          </a:p>
          <a:p>
            <a:r>
              <a:t>Explore the new capabilities and enhancements introduced in this release, which enhance workflow efficiencies.</a:t>
            </a:r>
          </a:p>
          <a:p>
            <a:r>
              <a:t>Connectivity Enhancements</a:t>
            </a:r>
          </a:p>
          <a:p>
            <a:r>
              <a:t>Connect Vault to Fusion Manage Seamlessly and Efficiently with the new Vault Connector</a:t>
            </a:r>
          </a:p>
          <a:p>
            <a:r>
              <a:t>Collaboration Enhancements</a:t>
            </a:r>
          </a:p>
          <a:p>
            <a:r>
              <a:t>Explore the new capabilities and enhancements introduced in this release, which enhance collaboration.</a:t>
            </a:r>
          </a:p>
          <a:p/>
          <a:p>
            <a:r>
              <a:t>2026 Release Highlights</a:t>
            </a:r>
          </a:p>
          <a:p>
            <a:r>
              <a:t>Administration Enhancements</a:t>
            </a:r>
          </a:p>
          <a:p>
            <a:r>
              <a:t>Check out the new capabilities and enhancements available for administration in this release.</a:t>
            </a:r>
          </a:p>
          <a:p>
            <a:r>
              <a:t>Trash Bin</a:t>
            </a:r>
          </a:p>
          <a:p>
            <a:r>
              <a:t>As an administrator, you can now enable or disable the 'Trash Bin' feature. The Trash Bin feature in Vault Professional provides a secure way to manage deletion of entities such as files and folders. This feature is enabled by default and allows users to move entities to the Trash Bin instead of permanently deleting them. It minimizes the risk of accidental data loss and enhances usability by giving users greater control over file management.</a:t>
            </a:r>
          </a:p>
          <a:p>
            <a:r>
              <a:t>Job Processor Enhancements</a:t>
            </a:r>
          </a:p>
          <a:p>
            <a:r>
              <a:t>You can prioritize and control job executions to better manage failures when given the Job Queue Reserve role.</a:t>
            </a:r>
          </a:p>
          <a:p>
            <a:r>
              <a:t>Archive Enhancements</a:t>
            </a:r>
          </a:p>
          <a:p>
            <a:r>
              <a:t>As an administrator, you can now enable file store archiving for a Vault and specify the archived file store path. A new 'Archive Status' property will be available for folders and files.</a:t>
            </a:r>
          </a:p>
          <a:p>
            <a:r>
              <a:t>Pages in this section</a:t>
            </a:r>
          </a:p>
          <a:p>
            <a:r>
              <a:t>2026.1 Updates and Enhancements</a:t>
            </a:r>
          </a:p>
          <a:p>
            <a:r>
              <a:t>2026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1.jpg"/>
          <p:cNvPicPr>
            <a:picLocks noChangeAspect="1"/>
          </p:cNvPicPr>
          <p:nvPr/>
        </p:nvPicPr>
        <p:blipFill>
          <a:blip r:embed="rId3"/>
          <a:stretch>
            <a:fillRect/>
          </a:stretch>
        </p:blipFill>
        <p:spPr>
          <a:xfrm>
            <a:off x="4572000" y="3383280"/>
            <a:ext cx="1828800" cy="1143000"/>
          </a:xfrm>
          <a:prstGeom prst="rect">
            <a:avLst/>
          </a:prstGeom>
        </p:spPr>
      </p:pic>
      <p:pic>
        <p:nvPicPr>
          <p:cNvPr id="6" name="Picture 5" descr="temp_img_2.jpg"/>
          <p:cNvPicPr>
            <a:picLocks noChangeAspect="1"/>
          </p:cNvPicPr>
          <p:nvPr/>
        </p:nvPicPr>
        <p:blipFill>
          <a:blip r:embed="rId4"/>
          <a:stretch>
            <a:fillRect/>
          </a:stretch>
        </p:blipFill>
        <p:spPr>
          <a:xfrm>
            <a:off x="4572000" y="5394960"/>
            <a:ext cx="1828800" cy="1143000"/>
          </a:xfrm>
          <a:prstGeom prst="rect">
            <a:avLst/>
          </a:prstGeom>
        </p:spPr>
      </p:pic>
      <p:pic>
        <p:nvPicPr>
          <p:cNvPr id="7" name="Picture 6" descr="temp_img_3.jpg"/>
          <p:cNvPicPr>
            <a:picLocks noChangeAspect="1"/>
          </p:cNvPicPr>
          <p:nvPr/>
        </p:nvPicPr>
        <p:blipFill>
          <a:blip r:embed="rId5"/>
          <a:stretch>
            <a:fillRect/>
          </a:stretch>
        </p:blipFill>
        <p:spPr>
          <a:xfrm>
            <a:off x="4572000" y="7406640"/>
            <a:ext cx="1828800" cy="1328738"/>
          </a:xfrm>
          <a:prstGeom prst="rect">
            <a:avLst/>
          </a:prstGeom>
        </p:spPr>
      </p:pic>
      <p:pic>
        <p:nvPicPr>
          <p:cNvPr id="8" name="Picture 7" descr="temp_img_4.jpg"/>
          <p:cNvPicPr>
            <a:picLocks noChangeAspect="1"/>
          </p:cNvPicPr>
          <p:nvPr/>
        </p:nvPicPr>
        <p:blipFill>
          <a:blip r:embed="rId6"/>
          <a:stretch>
            <a:fillRect/>
          </a:stretch>
        </p:blipFill>
        <p:spPr>
          <a:xfrm>
            <a:off x="4572000" y="9418320"/>
            <a:ext cx="1828800" cy="1012143"/>
          </a:xfrm>
          <a:prstGeom prst="rect">
            <a:avLst/>
          </a:prstGeom>
        </p:spPr>
      </p:pic>
      <p:pic>
        <p:nvPicPr>
          <p:cNvPr id="9" name="Picture 8" descr="temp_img_5.jpg"/>
          <p:cNvPicPr>
            <a:picLocks noChangeAspect="1"/>
          </p:cNvPicPr>
          <p:nvPr/>
        </p:nvPicPr>
        <p:blipFill>
          <a:blip r:embed="rId7"/>
          <a:stretch>
            <a:fillRect/>
          </a:stretch>
        </p:blipFill>
        <p:spPr>
          <a:xfrm>
            <a:off x="4572000" y="11430000"/>
            <a:ext cx="1828800" cy="1062345"/>
          </a:xfrm>
          <a:prstGeom prst="rect">
            <a:avLst/>
          </a:prstGeom>
        </p:spPr>
      </p:pic>
      <p:pic>
        <p:nvPicPr>
          <p:cNvPr id="10" name="Picture 9" descr="temp_img_6.jpg"/>
          <p:cNvPicPr>
            <a:picLocks noChangeAspect="1"/>
          </p:cNvPicPr>
          <p:nvPr/>
        </p:nvPicPr>
        <p:blipFill>
          <a:blip r:embed="rId8"/>
          <a:stretch>
            <a:fillRect/>
          </a:stretch>
        </p:blipFill>
        <p:spPr>
          <a:xfrm>
            <a:off x="4572000" y="13441680"/>
            <a:ext cx="1828800" cy="926551"/>
          </a:xfrm>
          <a:prstGeom prst="rect">
            <a:avLst/>
          </a:prstGeom>
        </p:spPr>
      </p:pic>
      <p:pic>
        <p:nvPicPr>
          <p:cNvPr id="11" name="Picture 10" descr="temp_img_7.jpg"/>
          <p:cNvPicPr>
            <a:picLocks noChangeAspect="1"/>
          </p:cNvPicPr>
          <p:nvPr/>
        </p:nvPicPr>
        <p:blipFill>
          <a:blip r:embed="rId9"/>
          <a:stretch>
            <a:fillRect/>
          </a:stretch>
        </p:blipFill>
        <p:spPr>
          <a:xfrm>
            <a:off x="4572000" y="15453360"/>
            <a:ext cx="1828800" cy="1029614"/>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Workflow Enhancements (What's New in 2026.1)</a:t>
            </a:r>
          </a:p>
        </p:txBody>
      </p:sp>
      <p:sp>
        <p:nvSpPr>
          <p:cNvPr id="3" name="Content Placeholder 2"/>
          <p:cNvSpPr>
            <a:spLocks noGrp="1"/>
          </p:cNvSpPr>
          <p:nvPr>
            <p:ph idx="1"/>
          </p:nvPr>
        </p:nvSpPr>
        <p:spPr/>
        <p:txBody>
          <a:bodyPr/>
          <a:lstStyle/>
          <a:p>
            <a:r>
              <a:t>Workflow Enhancements (What's New in 2026.1)</a:t>
            </a:r>
          </a:p>
          <a:p>
            <a:r>
              <a:t>Explore the new capabilities and enhancements introduced in this release, which enhance workflow efficiencies.</a:t>
            </a:r>
          </a:p>
          <a:p>
            <a:r>
              <a:t>Copy Design - Property Editing</a:t>
            </a:r>
          </a:p>
          <a:p>
            <a:r>
              <a:t>Unlock a more intelligent and streamlined design workflow with the Vault 2026.1 Update. This enhanced Copy Design feature now empowers users to edit key properties during the copying process, thereby eliminating the risk of missed updates and conserving valuable time. Whether one is duplicating a drawing, a complete design structure, or individual components, it is now possible to modify multiple properties simultaneously, utilizing intuitive copy/paste functionality or directly from Excel. Initiate your next design with confidence, precision, and efficiency right from the moment of copying.</a:t>
            </a:r>
          </a:p>
          <a:p/>
          <a:p>
            <a:r>
              <a:t>Copy Design - Main View Grid</a:t>
            </a:r>
          </a:p>
          <a:p>
            <a:r>
              <a:t>Feature was inspired by suggestions from the Vault Community Idea Board.</a:t>
            </a:r>
          </a:p>
          <a:p/>
          <a:p>
            <a:r>
              <a:t>Copy Design – Numbering Scheme</a:t>
            </a:r>
          </a:p>
          <a:p>
            <a:r>
              <a:t>Eliminate Renaming Headaches with Default Numbering Distribution</a:t>
            </a:r>
          </a:p>
          <a:p>
            <a:r>
              <a:t>Vault 2026.1 streamlines the Copy Design process by enabling administrators to establish and disseminate a default numbering scheme for all users. This improvement guarantees consistency from the outset, thus averting expensive renaming tasks and diminishing errors that may arise from improper numbering or naming conventions. By standardizing the nomenclature of new designs, teams conserve time, remain aligned with corporate standards, and ensure that projects progress without disruption.</a:t>
            </a:r>
          </a:p>
          <a:p/>
          <a:p>
            <a:r>
              <a:t>Copy Design - Select Numbering Scheme</a:t>
            </a:r>
          </a:p>
          <a:p>
            <a:r>
              <a:t>Update Properties Enhancement</a:t>
            </a:r>
          </a:p>
          <a:p>
            <a:r>
              <a:t>Vault 2026.1 eliminates the inconvenience associated with manual property updates through the introduction of a new, intelligent prompt during file check-out from the Vault client. When users initiate the check-out of a file within the Vault client, they are promptly reminded to update the mapped properties, thereby ensuring data synchronization without necessitating additional steps. This straightforward automation mitigates errors, conserves time, and maintains alignment between designs and Vault data. Though it represents a minor alteration, it possesses a substantial effect on overall productivity.</a:t>
            </a:r>
          </a:p>
          <a:p/>
          <a:p>
            <a:r>
              <a:t>Batch Plot Enhancement</a:t>
            </a:r>
          </a:p>
          <a:p>
            <a:r>
              <a:t>Batch Plot Smarter - From 40 Clicks to Just 3</a:t>
            </a:r>
          </a:p>
          <a:p>
            <a:r>
              <a:t>Vault 2026.1 brings a revolutionary advancement to batch plotting through a markedly simplified workflow. Instead of navigating through a cumbersome process involving 40 manual clicks, users are now able to generate comprehensive drawing lists in merely three clicks by utilizing the new “Plot Related Design Representation Files” command. By selecting the top-level assembly, Vault systematically compiles all pertinent design representation files, which are then prepared for batch plotting. This enhancement not only saves time but also diminishes errors, thereby allowing your teams to concentrate on design rather than file preparation.</a:t>
            </a:r>
          </a:p>
          <a:p/>
          <a:p>
            <a:r>
              <a:t>Access the Plot Manager</a:t>
            </a:r>
          </a:p>
          <a:p>
            <a:r>
              <a:t>Layout View Enhancement</a:t>
            </a:r>
          </a:p>
          <a:p>
            <a:r>
              <a:t>Bigger Thumbnails, Faster Decisions</a:t>
            </a:r>
          </a:p>
          <a:p>
            <a:r>
              <a:t>Vault 2026.1 enhances the viewing experience by introducing resizable thumbnails in the Vault grid, allowing for easier differentiation between similar models and drawings at a glance. Users are no longer required to open files individually to locate the correct one. This update substantially decreases the number of clicks necessary, streamlining workflow processes and increasing productivity. With improved visuals and reduced procedural steps, users will spend less time searching and more time focused on delivering results.</a:t>
            </a:r>
          </a:p>
          <a:p/>
          <a:p>
            <a:r>
              <a:t>PDF Automatic Item Attachment</a:t>
            </a:r>
          </a:p>
          <a:p>
            <a:r>
              <a:t>Vault 2026.1 significantly enhances operational efficiency through the automation of attaching 2D PDF files during the Assign/Update Item process. The previous manual steps and the possibility of overlooked files have been eliminated; PDFs are now seamlessly integrated with Items, akin to DWG and IDW representations. This improvement guarantees the inclusion of essential documentation, thereby mitigating the risk of oversight and expediting transitions to downstream teams. Stakeholders can now allocate less time to file management and focus more on design efforts.</a:t>
            </a:r>
          </a:p>
          <a:p/>
          <a:p>
            <a:r>
              <a:t>Assign Items</a:t>
            </a:r>
          </a:p>
          <a:p>
            <a:r>
              <a:t>Parent page:</a:t>
            </a:r>
          </a:p>
          <a:p>
            <a:r>
              <a:t>2026.1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1.jpg"/>
          <p:cNvPicPr>
            <a:picLocks noChangeAspect="1"/>
          </p:cNvPicPr>
          <p:nvPr/>
        </p:nvPicPr>
        <p:blipFill>
          <a:blip r:embed="rId3"/>
          <a:stretch>
            <a:fillRect/>
          </a:stretch>
        </p:blipFill>
        <p:spPr>
          <a:xfrm>
            <a:off x="4572000" y="3383280"/>
            <a:ext cx="1828800" cy="1143000"/>
          </a:xfrm>
          <a:prstGeom prst="rect">
            <a:avLst/>
          </a:prstGeom>
        </p:spPr>
      </p:pic>
      <p:pic>
        <p:nvPicPr>
          <p:cNvPr id="6" name="Picture 5" descr="temp_img_2.jpg"/>
          <p:cNvPicPr>
            <a:picLocks noChangeAspect="1"/>
          </p:cNvPicPr>
          <p:nvPr/>
        </p:nvPicPr>
        <p:blipFill>
          <a:blip r:embed="rId4"/>
          <a:stretch>
            <a:fillRect/>
          </a:stretch>
        </p:blipFill>
        <p:spPr>
          <a:xfrm>
            <a:off x="4572000" y="5394960"/>
            <a:ext cx="1828800" cy="1143000"/>
          </a:xfrm>
          <a:prstGeom prst="rect">
            <a:avLst/>
          </a:prstGeom>
        </p:spPr>
      </p:pic>
      <p:pic>
        <p:nvPicPr>
          <p:cNvPr id="7" name="Picture 6" descr="temp_img_3.jpg"/>
          <p:cNvPicPr>
            <a:picLocks noChangeAspect="1"/>
          </p:cNvPicPr>
          <p:nvPr/>
        </p:nvPicPr>
        <p:blipFill>
          <a:blip r:embed="rId5"/>
          <a:stretch>
            <a:fillRect/>
          </a:stretch>
        </p:blipFill>
        <p:spPr>
          <a:xfrm>
            <a:off x="4572000" y="7406640"/>
            <a:ext cx="1828800" cy="1143000"/>
          </a:xfrm>
          <a:prstGeom prst="rect">
            <a:avLst/>
          </a:prstGeom>
        </p:spPr>
      </p:pic>
      <p:pic>
        <p:nvPicPr>
          <p:cNvPr id="8" name="Picture 7" descr="temp_img_4.jpg"/>
          <p:cNvPicPr>
            <a:picLocks noChangeAspect="1"/>
          </p:cNvPicPr>
          <p:nvPr/>
        </p:nvPicPr>
        <p:blipFill>
          <a:blip r:embed="rId6"/>
          <a:stretch>
            <a:fillRect/>
          </a:stretch>
        </p:blipFill>
        <p:spPr>
          <a:xfrm>
            <a:off x="4572000" y="9418320"/>
            <a:ext cx="1828800" cy="1143000"/>
          </a:xfrm>
          <a:prstGeom prst="rect">
            <a:avLst/>
          </a:prstGeom>
        </p:spPr>
      </p:pic>
      <p:pic>
        <p:nvPicPr>
          <p:cNvPr id="9" name="Picture 8" descr="temp_img_5.jpg"/>
          <p:cNvPicPr>
            <a:picLocks noChangeAspect="1"/>
          </p:cNvPicPr>
          <p:nvPr/>
        </p:nvPicPr>
        <p:blipFill>
          <a:blip r:embed="rId7"/>
          <a:stretch>
            <a:fillRect/>
          </a:stretch>
        </p:blipFill>
        <p:spPr>
          <a:xfrm>
            <a:off x="4572000" y="11430000"/>
            <a:ext cx="1828800" cy="108585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Connectivity Enhancements (What's New in 2026.1)</a:t>
            </a:r>
          </a:p>
        </p:txBody>
      </p:sp>
      <p:sp>
        <p:nvSpPr>
          <p:cNvPr id="3" name="Content Placeholder 2"/>
          <p:cNvSpPr>
            <a:spLocks noGrp="1"/>
          </p:cNvSpPr>
          <p:nvPr>
            <p:ph idx="1"/>
          </p:nvPr>
        </p:nvSpPr>
        <p:spPr/>
        <p:txBody>
          <a:bodyPr/>
          <a:lstStyle/>
          <a:p>
            <a:r>
              <a:t>Connectivity Enhancements (What's New in 2026.1)</a:t>
            </a:r>
          </a:p>
          <a:p>
            <a:r>
              <a:t>Connect Vault to Fusion Manage Seamlessly and Efficiently with the new Vault Connector</a:t>
            </a:r>
          </a:p>
          <a:p>
            <a:r>
              <a:t>Vault Connector</a:t>
            </a:r>
          </a:p>
          <a:p>
            <a:r>
              <a:t>Vault 2026.1 introduces the Vault Connector, a native, out-of-the-box (OOTB) connector that bridges the gap between design data management and process management systems. The Vault Connector is a powerful new integration that connects Autodesk Vault Professional (PDM) with Fusion Manage (PLM). This solution streamlines enterprise workflows by automating item and BOM synchronization, attaching neutral format files, and mapping attributes between systems. With built-in user notifications, configurable data flows, and support for multiple Vaults within a single Fusion Manage tenant, teams save hours of manual effort and avoid costly errors. From editing Items to creating BOMs, every step is faster, wiser, and fully connected.</a:t>
            </a:r>
          </a:p>
          <a:p>
            <a:r>
              <a:t>For more information about the Vault Connector, see</a:t>
            </a:r>
          </a:p>
          <a:p>
            <a:r>
              <a:t>Vault Connector</a:t>
            </a:r>
          </a:p>
          <a:p>
            <a:r>
              <a:t>. For frequently asked questions about the Vault Connector, see</a:t>
            </a:r>
          </a:p>
          <a:p>
            <a:r>
              <a:t>Vault Connector FAQs</a:t>
            </a:r>
          </a:p>
          <a:p>
            <a:r>
              <a:t>.</a:t>
            </a:r>
          </a:p>
          <a:p>
            <a:r>
              <a:t>Parent page:</a:t>
            </a:r>
          </a:p>
          <a:p>
            <a:r>
              <a:t>2026.1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2.jpg"/>
          <p:cNvPicPr>
            <a:picLocks noChangeAspect="1"/>
          </p:cNvPicPr>
          <p:nvPr/>
        </p:nvPicPr>
        <p:blipFill>
          <a:blip r:embed="rId3"/>
          <a:stretch>
            <a:fillRect/>
          </a:stretch>
        </p:blipFill>
        <p:spPr>
          <a:xfrm>
            <a:off x="4572000" y="3383280"/>
            <a:ext cx="1828800" cy="1143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Collaboration Enhancements (What's New in 2026.1)</a:t>
            </a:r>
          </a:p>
        </p:txBody>
      </p:sp>
      <p:sp>
        <p:nvSpPr>
          <p:cNvPr id="3" name="Content Placeholder 2"/>
          <p:cNvSpPr>
            <a:spLocks noGrp="1"/>
          </p:cNvSpPr>
          <p:nvPr>
            <p:ph idx="1"/>
          </p:nvPr>
        </p:nvSpPr>
        <p:spPr/>
        <p:txBody>
          <a:bodyPr/>
          <a:lstStyle/>
          <a:p>
            <a:r>
              <a:t>Collaboration Enhancements (What's New in 2026.1)</a:t>
            </a:r>
          </a:p>
          <a:p>
            <a:r>
              <a:t>Explore the new capabilities and enhancements introduced in this release, which enhance collaboration.</a:t>
            </a:r>
          </a:p>
          <a:p>
            <a:r>
              <a:t>Viewer Document Navigation</a:t>
            </a:r>
          </a:p>
          <a:p>
            <a:r>
              <a:t>Navigate Multi-Sheet Drawings 30% Faster in the Vault Viewer.</a:t>
            </a:r>
          </a:p>
          <a:p>
            <a:r>
              <a:t>Vault 2026.1 introduces robust new navigation buttons in the integrated viewer for both thick and thin clients, designed to significantly expedite the review process. Users can now traverse multi-sheet drawings in the Autodesk Viewer with ease—eliminating the need for repetitive clicking or the search for the appropriate page. This intuitive enhancement enhances productivity by up to 30%, allowing teams to review documentation more expeditiously and make informed decisions with assurance. Regardless of whether one is involved in engineering, manufacturing, or quality control, improved navigation translates to accelerated progress.</a:t>
            </a:r>
          </a:p>
          <a:p>
            <a:r>
              <a:t>For more information, see Autodesk Viewer Tools.</a:t>
            </a:r>
          </a:p>
          <a:p>
            <a:r>
              <a:t>Thin Client Enhancements</a:t>
            </a:r>
          </a:p>
          <a:p>
            <a:r>
              <a:t>Resize, Remember, and Review Faster in the Vault Thin Client</a:t>
            </a:r>
          </a:p>
          <a:p>
            <a:r>
              <a:t>Vault 2026.1 presents a more innovative and efficient approach to managing file properties within the Thin Client environment. The introduction of a resizable property panel, accompanied by persistent panel settings, allows users to instantly view extended property values without the necessity to hover or scroll. This advancement not only conserves time but also mitigates frustration. Furthermore, enhanced caching substantially decreases load times when handling large assemblies, facilitating the revisitation of files without unnecessary waiting periods. The overall experience is quicker and more seamless, allowing users to concentrate on making decisions rather than encountering delays.</a:t>
            </a:r>
          </a:p>
          <a:p>
            <a:r>
              <a:t>For more information, see Thin Client - The Interface.</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3.jpg"/>
          <p:cNvPicPr>
            <a:picLocks noChangeAspect="1"/>
          </p:cNvPicPr>
          <p:nvPr/>
        </p:nvPicPr>
        <p:blipFill>
          <a:blip r:embed="rId3"/>
          <a:stretch>
            <a:fillRect/>
          </a:stretch>
        </p:blipFill>
        <p:spPr>
          <a:xfrm>
            <a:off x="4572000" y="3383280"/>
            <a:ext cx="1828800" cy="1328738"/>
          </a:xfrm>
          <a:prstGeom prst="rect">
            <a:avLst/>
          </a:prstGeom>
        </p:spPr>
      </p:pic>
      <p:pic>
        <p:nvPicPr>
          <p:cNvPr id="6" name="Picture 5" descr="temp_img_2.jpg"/>
          <p:cNvPicPr>
            <a:picLocks noChangeAspect="1"/>
          </p:cNvPicPr>
          <p:nvPr/>
        </p:nvPicPr>
        <p:blipFill>
          <a:blip r:embed="rId4"/>
          <a:stretch>
            <a:fillRect/>
          </a:stretch>
        </p:blipFill>
        <p:spPr>
          <a:xfrm>
            <a:off x="4572000" y="5394960"/>
            <a:ext cx="1828800" cy="1059061"/>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Administration Enhancements (What's New in 2026)</a:t>
            </a:r>
          </a:p>
        </p:txBody>
      </p:sp>
      <p:sp>
        <p:nvSpPr>
          <p:cNvPr id="3" name="Content Placeholder 2"/>
          <p:cNvSpPr>
            <a:spLocks noGrp="1"/>
          </p:cNvSpPr>
          <p:nvPr>
            <p:ph idx="1"/>
          </p:nvPr>
        </p:nvSpPr>
        <p:spPr/>
        <p:txBody>
          <a:bodyPr/>
          <a:lstStyle/>
          <a:p>
            <a:r>
              <a:t>Administration Enhancements (What's New in 2026)</a:t>
            </a:r>
          </a:p>
          <a:p>
            <a:r>
              <a:t>Check out the new capabilities and enhancements available for administration in this release.</a:t>
            </a:r>
          </a:p>
          <a:p>
            <a:r>
              <a:t>Vault Account Enhancement – Security updates</a:t>
            </a:r>
          </a:p>
          <a:p>
            <a:r>
              <a:t>As an administrator, you can now set a "Disable On" date for user accounts. The account will be automatically disabled on the specified date based on the server date.</a:t>
            </a:r>
          </a:p>
          <a:p>
            <a:r>
              <a:t>A Vault Ideas submission</a:t>
            </a:r>
          </a:p>
          <a:p>
            <a:r>
              <a:t>Thin Client URL Property in email template</a:t>
            </a:r>
          </a:p>
          <a:p>
            <a:r>
              <a:t>You can now add or remove the Thin Client URL property in the email template. For more information, see</a:t>
            </a:r>
          </a:p>
          <a:p>
            <a:r>
              <a:t>Customize Email Notification Template</a:t>
            </a:r>
          </a:p>
          <a:p>
            <a:r>
              <a:t>Server Event Low Priority Mode for Property Compliance Check</a:t>
            </a:r>
          </a:p>
          <a:p>
            <a:r>
              <a:t>The Low Priority Mode will be enabled during working hours by default. This mode now supports property compliance checks. Property compliance checks can be triggered by property definition changes during working hours.</a:t>
            </a:r>
          </a:p>
          <a:p>
            <a:r>
              <a:t>Vault administrator contact details</a:t>
            </a:r>
          </a:p>
          <a:p>
            <a:r>
              <a:t>The administrator can add their contact information in the newly introduced "Contact your Vault Administrator" field in vault server. The administrator contact information will be displayed to users, whose user account is disabled and when they try to login to server from Vault Client.</a:t>
            </a:r>
          </a:p>
          <a:p>
            <a:r>
              <a:t>For more information, see</a:t>
            </a:r>
          </a:p>
          <a:p>
            <a:r>
              <a:t>Security Global Settings</a:t>
            </a:r>
          </a:p>
          <a:p>
            <a:r>
              <a:t>.</a:t>
            </a:r>
          </a:p>
          <a:p>
            <a:r>
              <a:t>Parent page:</a:t>
            </a:r>
          </a:p>
          <a:p>
            <a:r>
              <a:t>2026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4.jpg"/>
          <p:cNvPicPr>
            <a:picLocks noChangeAspect="1"/>
          </p:cNvPicPr>
          <p:nvPr/>
        </p:nvPicPr>
        <p:blipFill>
          <a:blip r:embed="rId3"/>
          <a:stretch>
            <a:fillRect/>
          </a:stretch>
        </p:blipFill>
        <p:spPr>
          <a:xfrm>
            <a:off x="4572000" y="3383280"/>
            <a:ext cx="1828800" cy="1012143"/>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Trash Bin (New in 2026)</a:t>
            </a:r>
          </a:p>
        </p:txBody>
      </p:sp>
      <p:sp>
        <p:nvSpPr>
          <p:cNvPr id="3" name="Content Placeholder 2"/>
          <p:cNvSpPr>
            <a:spLocks noGrp="1"/>
          </p:cNvSpPr>
          <p:nvPr>
            <p:ph idx="1"/>
          </p:nvPr>
        </p:nvSpPr>
        <p:spPr/>
        <p:txBody>
          <a:bodyPr/>
          <a:lstStyle/>
          <a:p>
            <a:r>
              <a:t>Trash Bin (New in 2026)</a:t>
            </a:r>
          </a:p>
          <a:p>
            <a:r>
              <a:t>As an administrator, you can now enable or disable the 'Trash Bin' feature. The Trash Bin feature in Vault Professional provides a secure way to manage deletion of entities such as files and folders. This feature is enabled by default and allows users to move entities to the Trash Bin instead of permanently deleting them. It minimizes the risk of accidental data loss and enhances usability by giving users greater control over file management.</a:t>
            </a:r>
          </a:p>
          <a:p>
            <a:r>
              <a:t>Who can enable or disable the feature?</a:t>
            </a:r>
          </a:p>
          <a:p>
            <a:r>
              <a:t>Only administrators can enable or disable the Trash Bin feature.</a:t>
            </a:r>
          </a:p>
          <a:p>
            <a:r>
              <a:t>Note:</a:t>
            </a:r>
          </a:p>
          <a:p>
            <a:r>
              <a:t>If the Trash Bin feature is disabled, deleting files and folders will permanently remove them from Vault.</a:t>
            </a:r>
          </a:p>
          <a:p>
            <a:r>
              <a:t>Who can delete or permanently delete entities from the Trash Bin?</a:t>
            </a:r>
          </a:p>
          <a:p>
            <a:r>
              <a:t>The administrators have the permission to delete any object, regardless of who created it. Users who create an entity also have permission to delete or restore it. The deleted entities are moved to the Trash Bin, where they can be restored at any time. However, only administrators can permanently delete entities from the Trash Bin. The administrators can delete entities without restrictions, overriding rules related to child entities or checked-out items. The following permissions allow them to permanently delete entities:</a:t>
            </a:r>
          </a:p>
          <a:p>
            <a:r>
              <a:t>File Delete Conditional</a:t>
            </a:r>
          </a:p>
          <a:p>
            <a:r>
              <a:t>File Delete Unconditional</a:t>
            </a:r>
          </a:p>
          <a:p>
            <a:r>
              <a:t>Important points to note:</a:t>
            </a:r>
          </a:p>
          <a:p>
            <a:r>
              <a:t>A new "Delete from Trash Bin" permission has been introduced.</a:t>
            </a:r>
          </a:p>
          <a:p>
            <a:r>
              <a:t>Users with delete access, including specific special users, can restore entities from the Trash Bin.</a:t>
            </a:r>
          </a:p>
          <a:p>
            <a:r>
              <a:t>Archiving actions generally apply to entities within the Trash Bin.</a:t>
            </a:r>
          </a:p>
          <a:p>
            <a:r>
              <a:t>The purge action does not apply to entities in the Trash Bin.</a:t>
            </a:r>
          </a:p>
          <a:p>
            <a:r>
              <a:t>Entities are treated individually, except for visualization files (</a:t>
            </a:r>
          </a:p>
          <a:p>
            <a:r>
              <a:t>DWF</a:t>
            </a:r>
          </a:p>
          <a:p>
            <a:r>
              <a:t>), which are deleted and restored along with their associated design files.</a:t>
            </a:r>
          </a:p>
          <a:p>
            <a:r>
              <a:t>For additional information about the Trash Bin feature, see</a:t>
            </a:r>
          </a:p>
          <a:p>
            <a:r>
              <a:t>Trash Bin.</a:t>
            </a:r>
          </a:p>
          <a:p>
            <a:r>
              <a:t>Parent page:</a:t>
            </a:r>
          </a:p>
          <a:p>
            <a:r>
              <a:t>2026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Archive Enhancements (What's New in 2026)</a:t>
            </a:r>
          </a:p>
        </p:txBody>
      </p:sp>
      <p:sp>
        <p:nvSpPr>
          <p:cNvPr id="3" name="Content Placeholder 2"/>
          <p:cNvSpPr>
            <a:spLocks noGrp="1"/>
          </p:cNvSpPr>
          <p:nvPr>
            <p:ph idx="1"/>
          </p:nvPr>
        </p:nvSpPr>
        <p:spPr/>
        <p:txBody>
          <a:bodyPr/>
          <a:lstStyle/>
          <a:p>
            <a:r>
              <a:t>Archive Enhancements (What's New in 2026)</a:t>
            </a:r>
          </a:p>
          <a:p>
            <a:r>
              <a:t>As an administrator, you can now enable file store archiving for a Vault and specify the archived file store path. A new 'Archive Status' property will be available for folders and files.</a:t>
            </a:r>
          </a:p>
          <a:p>
            <a:r>
              <a:t>Note:</a:t>
            </a:r>
          </a:p>
          <a:p>
            <a:r>
              <a:t>This new enhancement is available only in Autodesk Vault Professional.</a:t>
            </a:r>
          </a:p>
          <a:p>
            <a:r>
              <a:t>For more information, see</a:t>
            </a:r>
          </a:p>
          <a:p>
            <a:r>
              <a:t>Archive.</a:t>
            </a:r>
          </a:p>
          <a:p>
            <a:r>
              <a:t>Parent page:</a:t>
            </a:r>
          </a:p>
          <a:p>
            <a:r>
              <a:t>2026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Job Processor Enhancements (What's New in 2026)</a:t>
            </a:r>
          </a:p>
        </p:txBody>
      </p:sp>
      <p:sp>
        <p:nvSpPr>
          <p:cNvPr id="3" name="Content Placeholder 2"/>
          <p:cNvSpPr>
            <a:spLocks noGrp="1"/>
          </p:cNvSpPr>
          <p:nvPr>
            <p:ph idx="1"/>
          </p:nvPr>
        </p:nvSpPr>
        <p:spPr/>
        <p:txBody>
          <a:bodyPr/>
          <a:lstStyle/>
          <a:p>
            <a:r>
              <a:t>Job Processor Enhancements (What's New in 2026)</a:t>
            </a:r>
          </a:p>
          <a:p>
            <a:r>
              <a:t>You can prioritize and control job executions to better manage failures when given the Job Queue Reserve role.</a:t>
            </a:r>
          </a:p>
          <a:p>
            <a:r>
              <a:t>Push a job to top of the queue</a:t>
            </a:r>
          </a:p>
          <a:p>
            <a:r>
              <a:t>You can now control job execution priorities and handle job failures efficiently. With the ability to promote critical jobs and enable automatic retries, users with Job Queue Reserve role can ensure smoother processing and minimize delays.</a:t>
            </a:r>
          </a:p>
          <a:p>
            <a:r>
              <a:t>Set to Top Priority</a:t>
            </a:r>
          </a:p>
          <a:p>
            <a:r>
              <a:t>: Right-click a specific job to access this option and promote it for immediate execution.</a:t>
            </a:r>
          </a:p>
          <a:p>
            <a:r>
              <a:t>For more information, see</a:t>
            </a:r>
          </a:p>
          <a:p>
            <a:r>
              <a:t>Job Server Queue Overview.</a:t>
            </a:r>
          </a:p>
          <a:p>
            <a:r>
              <a:t>Feature was inspired by suggestions from the Vault Community Idea Board.</a:t>
            </a:r>
          </a:p>
          <a:p>
            <a:r>
              <a:t>Parent page: 2026 Updates and Enhancements</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pic>
        <p:nvPicPr>
          <p:cNvPr id="5" name="Picture 4" descr="temp_img_6.jpg"/>
          <p:cNvPicPr>
            <a:picLocks noChangeAspect="1"/>
          </p:cNvPicPr>
          <p:nvPr/>
        </p:nvPicPr>
        <p:blipFill>
          <a:blip r:embed="rId3"/>
          <a:stretch>
            <a:fillRect/>
          </a:stretch>
        </p:blipFill>
        <p:spPr>
          <a:xfrm>
            <a:off x="4572000" y="3383280"/>
            <a:ext cx="1828800" cy="926551"/>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General Enhancements</a:t>
            </a:r>
          </a:p>
        </p:txBody>
      </p:sp>
      <p:sp>
        <p:nvSpPr>
          <p:cNvPr id="3" name="Content Placeholder 2"/>
          <p:cNvSpPr>
            <a:spLocks noGrp="1"/>
          </p:cNvSpPr>
          <p:nvPr>
            <p:ph idx="1"/>
          </p:nvPr>
        </p:nvSpPr>
        <p:spPr/>
        <p:txBody>
          <a:bodyPr/>
          <a:lstStyle/>
          <a:p>
            <a:r>
              <a:t>General Enhancements</a:t>
            </a:r>
          </a:p>
          <a:p>
            <a:r>
              <a:t>Check out some of the general enhancements made to the Vault Client.</a:t>
            </a:r>
          </a:p>
          <a:p>
            <a:r>
              <a:t>Set the Focus Location for Move Operation</a:t>
            </a:r>
          </a:p>
          <a:p>
            <a:r>
              <a:t>You can now specify the default focus location for move operation in Vault Client within the Vault Client Interface via</a:t>
            </a:r>
          </a:p>
          <a:p>
            <a:r>
              <a:t>Tools</a:t>
            </a:r>
          </a:p>
          <a:p>
            <a:r>
              <a:t>&gt;</a:t>
            </a:r>
          </a:p>
          <a:p>
            <a:r>
              <a:t>Options</a:t>
            </a:r>
          </a:p>
          <a:p>
            <a:r>
              <a:t>.</a:t>
            </a:r>
          </a:p>
          <a:p>
            <a:r>
              <a:t>By default, the Focus Location for Move Operation in Vault Client is on the Target Location. For more information, see</a:t>
            </a:r>
          </a:p>
          <a:p>
            <a:r>
              <a:t>Set the Focus Location for Move Operation.</a:t>
            </a:r>
          </a:p>
        </p:txBody>
      </p:sp>
      <p:pic>
        <p:nvPicPr>
          <p:cNvPr id="4" name="Picture 3" descr="temp_img_0.jpg"/>
          <p:cNvPicPr>
            <a:picLocks noChangeAspect="1"/>
          </p:cNvPicPr>
          <p:nvPr/>
        </p:nvPicPr>
        <p:blipFill>
          <a:blip r:embed="rId2"/>
          <a:stretch>
            <a:fillRect/>
          </a:stretch>
        </p:blipFill>
        <p:spPr>
          <a:xfrm>
            <a:off x="4572000" y="1371600"/>
            <a:ext cx="1828800" cy="28387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